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6" r:id="rId6"/>
    <p:sldId id="257" r:id="rId7"/>
    <p:sldId id="272" r:id="rId8"/>
    <p:sldId id="270" r:id="rId9"/>
    <p:sldId id="269" r:id="rId10"/>
    <p:sldId id="271" r:id="rId11"/>
    <p:sldId id="273" r:id="rId12"/>
    <p:sldId id="274" r:id="rId13"/>
    <p:sldId id="279" r:id="rId14"/>
    <p:sldId id="275" r:id="rId15"/>
    <p:sldId id="276" r:id="rId16"/>
    <p:sldId id="277" r:id="rId17"/>
    <p:sldId id="278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11/24/2023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11/24/2023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11/24/2023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11/24/2023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11/24/2023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11/24/2023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11/24/2023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11/24/2023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11/24/2023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11/24/2023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11/24/2023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11/24/2023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jasrednjaskola.gov.rs/Docs/Guide#final-exam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mojasrednjaskola.gov.rs/Docs/Guide#inf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ojasrednjaskola.gov.rs/Docs/Guide#wish-list" TargetMode="External"/><Relationship Id="rId5" Type="http://schemas.openxmlformats.org/officeDocument/2006/relationships/hyperlink" Target="https://www.mojasrednjaskola.gov.rs/Docs/Guide#sport-application" TargetMode="External"/><Relationship Id="rId4" Type="http://schemas.openxmlformats.org/officeDocument/2006/relationships/hyperlink" Target="https://www.mojasrednjaskola.gov.rs/Docs/Guide#hs-applicatio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 fontScale="90000"/>
          </a:bodyPr>
          <a:lstStyle/>
          <a:p>
            <a:r>
              <a:rPr lang="sr-Cyrl-BA" dirty="0"/>
              <a:t>Завршни испит на крају основног образовања и васпитања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BA" dirty="0"/>
              <a:t>Пријава за завршни испит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85B1C5-BD70-15BC-6951-FD49BE7A1A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oslednji rok za prijavu za upis preko portala Moja srednja škola -  podunavlje.info">
            <a:extLst>
              <a:ext uri="{FF2B5EF4-FFF2-40B4-BE49-F238E27FC236}">
                <a16:creationId xmlns:a16="http://schemas.microsoft.com/office/drawing/2014/main" id="{6D77652A-E667-3ECE-A5A9-7083F68F8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 r="26237"/>
          <a:stretch/>
        </p:blipFill>
        <p:spPr bwMode="auto">
          <a:xfrm>
            <a:off x="6739129" y="1310656"/>
            <a:ext cx="5452872" cy="421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F1F74-9288-151D-557A-AB9824EA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Избор теста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135BFF-6B6C-BE81-A7C8-F34BA12C116D}"/>
              </a:ext>
            </a:extLst>
          </p:cNvPr>
          <p:cNvSpPr/>
          <p:nvPr/>
        </p:nvSpPr>
        <p:spPr>
          <a:xfrm>
            <a:off x="1255059" y="2093258"/>
            <a:ext cx="9690847" cy="3213848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sr-Cyrl-RS" sz="1400" b="1" dirty="0">
                <a:solidFill>
                  <a:srgbClr val="17365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Напомена:</a:t>
            </a:r>
            <a:r>
              <a:rPr lang="sr-Cyrl-RS" sz="1400" dirty="0">
                <a:solidFill>
                  <a:srgbClr val="17365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ИЗБОРОМ ТЕСТА ћете направити избор предмета које ће Ваше дете полагати на ПРОБНОМ завршном испиту (који ће бити организован крајем марта), као и на ЗАВРШНОМ испиту у јуну. 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sr-Cyrl-R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Исправку овог избора, уколико желите, можете урадити након ПРОБНОГ завршног испита (у периоду који је предвиђен Календаром). У том периоду, одлуку коју сте направили приликом пријаве за завршни испит моћи ћете да промените и изаберете један од преосталих четири предмета. Након тога, више неће бити дозвољено мењање предмета које ће Ваше дете полагати на ЗАВРШНОМ испиту као трећи тест. 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sr-Cyrl-R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Уколико након ПРОБНОГ завршног испита НЕ желите да промените избор који сте направили пријавом на завршни испит, неће бити потребно да овај избор потврдите - пријава коју сте направили остаће до ЗАВРШНОГ испита. Ваше дете ће у том случају на ЗАВРШНОМ полагати тест из истог предмета који је полагало и на ПРОБНОМ завршном испиту.</a:t>
            </a:r>
            <a:r>
              <a:rPr lang="sr-Cyrl-RS" sz="14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1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F1F74-9288-151D-557A-AB9824EA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Избор врсте теста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9A5C2-5C3D-981B-DB8B-560F5706F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sr-Cyrl-R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Када је реч о избору </a:t>
            </a:r>
            <a:r>
              <a:rPr lang="sr-Cyrl-R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врсте теста</a:t>
            </a:r>
            <a:r>
              <a:rPr lang="sr-Cyrl-R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потребно је да изаберете једну од две понуђене опције: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Cyrl-R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Стандардни тест или</a:t>
            </a:r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sr-Cyrl-R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ИОП2 тест</a:t>
            </a:r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72C681-2BD1-01FD-1FDF-0F1A95982FE3}"/>
              </a:ext>
            </a:extLst>
          </p:cNvPr>
          <p:cNvSpPr/>
          <p:nvPr/>
        </p:nvSpPr>
        <p:spPr>
          <a:xfrm>
            <a:off x="1562100" y="3103665"/>
            <a:ext cx="9067800" cy="65067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sr-Cyrl-RS" sz="1400" b="1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Напомена:</a:t>
            </a:r>
            <a:r>
              <a:rPr lang="sr-Cyrl-RS" sz="14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r-Cyrl-R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Опција ИОП2 тест треба изабрати само за предмет или предмете за које Ваше дете има потврду да их је похађао према ИОП2 систему.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0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F1F74-9288-151D-557A-AB9824EA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Избор језика теста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9A5C2-5C3D-981B-DB8B-560F5706F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sr-Cyrl-R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Избор </a:t>
            </a:r>
            <a:r>
              <a:rPr lang="sr-Cyrl-R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језика теста</a:t>
            </a:r>
            <a:r>
              <a:rPr lang="sr-Cyrl-RS" sz="1800" b="1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односи се на избор једног од понуђених језика (српски језик или један од 8 језика националних мањина: мађарски, русински, словачки, румунски, албански, босански, бугарски, хрватски) на ком ће Ваше дете полагати тест.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9DD6ED-FD3C-FA34-4C09-A5424A308130}"/>
              </a:ext>
            </a:extLst>
          </p:cNvPr>
          <p:cNvSpPr/>
          <p:nvPr/>
        </p:nvSpPr>
        <p:spPr>
          <a:xfrm>
            <a:off x="1561341" y="3230029"/>
            <a:ext cx="9067800" cy="119853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sr-Cyrl-RS" sz="1600" b="1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Напомена:</a:t>
            </a:r>
            <a:r>
              <a:rPr lang="sr-Cyrl-RS" sz="16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Завршни испит ученик полаже на језику на којем је остваривао образовно-васпитни рад. Изузетно, завршни испит ученик, на захтев родитеља, може да полаже на другом језику, ако је то у најбољем интересу ученика.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F1F74-9288-151D-557A-AB9824EA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Избор прилагођавања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9A5C2-5C3D-981B-DB8B-560F5706F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sr-Cyrl-R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Избор </a:t>
            </a:r>
            <a:r>
              <a:rPr lang="sr-Cyrl-R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прилагођавања</a:t>
            </a:r>
            <a:r>
              <a:rPr lang="sr-Cyrl-R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потребно је да изаберете само у случају ако је Вашем детету потребно прилагођавање у виду </a:t>
            </a:r>
            <a:r>
              <a:rPr lang="sr-Cyrl-R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увећаног фонта</a:t>
            </a:r>
            <a:r>
              <a:rPr lang="sr-Cyrl-R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sr-Cyrl-R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Брајевог писма</a:t>
            </a:r>
            <a:r>
              <a:rPr lang="sr-Cyrl-R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Доступне опције су: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Cyrl-R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Увећан фонт 20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Cyrl-R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Увећан фонт 28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Cyrl-R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Увећан фонт 36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Cyrl-R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Брајево писмо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sr-Cyrl-R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sr-Cyrl-R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sr-Cyrl-R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sr-Cyrl-R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A2CF2D-660D-5A3C-7AFC-3FFA092C68D2}"/>
              </a:ext>
            </a:extLst>
          </p:cNvPr>
          <p:cNvSpPr/>
          <p:nvPr/>
        </p:nvSpPr>
        <p:spPr>
          <a:xfrm>
            <a:off x="1695812" y="4045818"/>
            <a:ext cx="9067800" cy="1126817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sr-Cyrl-RS" sz="1600" b="1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Напомена:</a:t>
            </a:r>
            <a:r>
              <a:rPr lang="sr-Cyrl-RS" sz="16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Уколико изаберете неко од прилагођавања, потребно је да школи доставите одговарајућу медицинску документацију којом потврђујете да је прилагођавање (увећан фонт или Брајево писмо) потребно.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0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F8E06-B035-224B-A12B-30E815A6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Упутства и видео упутства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7CB38-DF38-2CE4-BE62-24F709ACD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r-Cyrl-RS" dirty="0"/>
              <a:t>У делу Подршка на порталу МСШ од 01.12.2023. ће се налазити Календар активности, упутства и видео упутства у вези са активностима логовањем на Портал, провере података о ученицима и пријаве за завршни испит.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0800D-9A58-5F55-FFEA-11932BFA8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230" y="3089877"/>
            <a:ext cx="6850022" cy="30823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977BBA-8A83-E8EC-96F2-7513C3B42C56}"/>
              </a:ext>
            </a:extLst>
          </p:cNvPr>
          <p:cNvSpPr/>
          <p:nvPr/>
        </p:nvSpPr>
        <p:spPr>
          <a:xfrm>
            <a:off x="9034645" y="3620084"/>
            <a:ext cx="485607" cy="254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1EE9781-4ED7-8B32-A54F-BFDCC0A62890}"/>
              </a:ext>
            </a:extLst>
          </p:cNvPr>
          <p:cNvCxnSpPr/>
          <p:nvPr/>
        </p:nvCxnSpPr>
        <p:spPr>
          <a:xfrm flipH="1">
            <a:off x="9605913" y="3233394"/>
            <a:ext cx="518475" cy="3110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2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3B5804A-EC64-DBDC-EABF-B49D8235D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559292"/>
            <a:ext cx="9982200" cy="1650059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sr-Cyrl-R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конкурс из претходне године, поред квоте (броја слободних места) можете видети и податке о преосталом броју места након првог, односно другог, круга, као и минималан број бодова који је био потребан за упис (збир бодова на основу успеха у шестом, седмом и осмом разреду основне школе и бодова са завршног испита).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57209-78A7-84C7-9198-A6A9BB0F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Подаци о образовним профилима</a:t>
            </a: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670D36D-FD8B-58AB-DDF0-A6830B03E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94" y="3833054"/>
            <a:ext cx="9435012" cy="18992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74E981-4121-7E69-5FFE-75BD397CE355}"/>
              </a:ext>
            </a:extLst>
          </p:cNvPr>
          <p:cNvSpPr/>
          <p:nvPr/>
        </p:nvSpPr>
        <p:spPr>
          <a:xfrm>
            <a:off x="8096746" y="5051861"/>
            <a:ext cx="1499741" cy="4401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A71538-7E44-D6EB-E0DA-AE24BDFDB9D0}"/>
              </a:ext>
            </a:extLst>
          </p:cNvPr>
          <p:cNvSpPr/>
          <p:nvPr/>
        </p:nvSpPr>
        <p:spPr>
          <a:xfrm>
            <a:off x="4941171" y="4562582"/>
            <a:ext cx="1047254" cy="3500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503A24-66B3-00E0-E97B-F4CA0780A705}"/>
              </a:ext>
            </a:extLst>
          </p:cNvPr>
          <p:cNvCxnSpPr>
            <a:cxnSpLocks/>
          </p:cNvCxnSpPr>
          <p:nvPr/>
        </p:nvCxnSpPr>
        <p:spPr>
          <a:xfrm flipH="1" flipV="1">
            <a:off x="9686521" y="5413947"/>
            <a:ext cx="649785" cy="6366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308089-00CB-978D-D8F7-0D6BAB26C4AF}"/>
              </a:ext>
            </a:extLst>
          </p:cNvPr>
          <p:cNvCxnSpPr>
            <a:cxnSpLocks/>
          </p:cNvCxnSpPr>
          <p:nvPr/>
        </p:nvCxnSpPr>
        <p:spPr>
          <a:xfrm flipH="1">
            <a:off x="5464798" y="3742955"/>
            <a:ext cx="81141" cy="6679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80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DB9E6-E14A-974B-DF1E-EB7D4E3C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Подршка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866EE-A3F3-F288-48B1-4D1B9BFDC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sr-Cyrl-R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оквиру секције </a:t>
            </a:r>
            <a:r>
              <a:rPr lang="sr-Cyrl-R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Подршка</a:t>
            </a:r>
            <a:r>
              <a:rPr lang="sr-Cyrl-R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налазе се четири подсекције: документа за преузимање, упутства, календар и политика приватности.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sr-Cyrl-R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подсекцији </a:t>
            </a:r>
            <a:r>
              <a:rPr lang="sr-Cyrl-R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Упутства</a:t>
            </a:r>
            <a:r>
              <a:rPr lang="sr-Cyrl-R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налазе се писана и видео упутства, која пружају помоћ у спровођењу свих активности у процесу реализације завршног испита, пријемних испита и уписа ученика у средње школе.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A065525-AB4D-8C0D-4B63-AC2CD3655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607" y="3276599"/>
            <a:ext cx="3693267" cy="2486310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7BE98F1D-8952-4F8D-B179-6DCB9FD5F0C4}"/>
              </a:ext>
            </a:extLst>
          </p:cNvPr>
          <p:cNvSpPr>
            <a:spLocks/>
          </p:cNvSpPr>
          <p:nvPr/>
        </p:nvSpPr>
        <p:spPr bwMode="gray">
          <a:xfrm>
            <a:off x="4561205" y="4367698"/>
            <a:ext cx="935990" cy="525145"/>
          </a:xfrm>
          <a:custGeom>
            <a:avLst/>
            <a:gdLst>
              <a:gd name="T0" fmla="*/ 297 w 3884"/>
              <a:gd name="T1" fmla="*/ 1346 h 1600"/>
              <a:gd name="T2" fmla="*/ 2310 w 3884"/>
              <a:gd name="T3" fmla="*/ 1448 h 1600"/>
              <a:gd name="T4" fmla="*/ 3810 w 3884"/>
              <a:gd name="T5" fmla="*/ 884 h 1600"/>
              <a:gd name="T6" fmla="*/ 1945 w 3884"/>
              <a:gd name="T7" fmla="*/ 137 h 1600"/>
              <a:gd name="T8" fmla="*/ 74 w 3884"/>
              <a:gd name="T9" fmla="*/ 724 h 1600"/>
              <a:gd name="T10" fmla="*/ 781 w 3884"/>
              <a:gd name="T11" fmla="*/ 1072 h 1600"/>
              <a:gd name="T12" fmla="*/ 0 w 3884"/>
              <a:gd name="T13" fmla="*/ 724 h 1600"/>
              <a:gd name="T14" fmla="*/ 1951 w 3884"/>
              <a:gd name="T15" fmla="*/ 68 h 1600"/>
              <a:gd name="T16" fmla="*/ 3878 w 3884"/>
              <a:gd name="T17" fmla="*/ 884 h 1600"/>
              <a:gd name="T18" fmla="*/ 2276 w 3884"/>
              <a:gd name="T19" fmla="*/ 1523 h 1600"/>
              <a:gd name="T20" fmla="*/ 297 w 3884"/>
              <a:gd name="T21" fmla="*/ 1346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FF0000"/>
          </a:solidFill>
          <a:ln w="0">
            <a:noFill/>
            <a:round/>
            <a:headEnd/>
            <a:tailEnd/>
          </a:ln>
        </p:spPr>
        <p:txBody>
          <a:bodyPr wrap="square" tIns="91440" bIns="9144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0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www.mojasrednjaskola.gov.rs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7B12B0-CE01-0947-DDD9-8C5C30A66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79" y="1684638"/>
            <a:ext cx="10092503" cy="45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Активности децембар-април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BA" dirty="0"/>
              <a:t>Рок за пријаву за завршни испит 01.12.2023 – 29.12.2023. (Календар активности)</a:t>
            </a:r>
            <a:endParaRPr lang="sr-Cyrl-R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7F7D80-A1E4-6F7A-B2DF-4B5E00DF4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91" y="2289361"/>
            <a:ext cx="103251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F2CE2-B1DA-C231-C6B4-13FF6DBE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Подношење пријаве за завршни испит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D6A90-583A-3E68-FCB3-1789185EB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R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Пријаву </a:t>
            </a:r>
            <a:r>
              <a:rPr lang="sr-Cyrl-BA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завршни испит </a:t>
            </a:r>
            <a:r>
              <a:rPr lang="sr-Cyrl-R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 могуће поднети на два начина: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Cyrl-R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Електронски, преко портала Моја средња школа или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Cyrl-R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Директно у матичној школи ученика.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sr-Cyrl-R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R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Пријава подразумева попуњавање података за сваки од три теста (предмет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R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који се полажу на завршном испиту (матерњи језик, математика и изабрани предмет - трећи тест). За сваки тест потребно је избором из падајућег менија изабрати следеће: </a:t>
            </a: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Cyrl-R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тестирање, </a:t>
            </a: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Cyrl-R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тест, </a:t>
            </a: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Cyrl-R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врсту теста, </a:t>
            </a: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Cyrl-R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језик и </a:t>
            </a:r>
          </a:p>
          <a:p>
            <a:pPr marL="800100" lvl="1" indent="-3429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Cyrl-R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прилагођавање.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Електронска пријава за завршни испит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/>
              <a:t>За електронску пријаву за завршни испит је потребно пријавити се на портал МСШ преко Вашег налога који користите за систем есДневник.</a:t>
            </a:r>
            <a:endParaRPr lang="en-US" dirty="0"/>
          </a:p>
        </p:txBody>
      </p:sp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1B82F7F7-62E0-2325-938C-BDCC7C4EEF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36" y="2753865"/>
            <a:ext cx="5684355" cy="25039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57B561-98F0-789B-DF1D-7CCB7CC8AAA8}"/>
              </a:ext>
            </a:extLst>
          </p:cNvPr>
          <p:cNvSpPr/>
          <p:nvPr/>
        </p:nvSpPr>
        <p:spPr>
          <a:xfrm>
            <a:off x="8219096" y="2763292"/>
            <a:ext cx="967741" cy="3321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5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29B11-6DA1-D24F-388F-0399D2DA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Провера података о ученику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B5027-3C81-B457-5894-0025D72F6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sr-Cyrl-R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Сегменти којима родитељи ученика осмог разреда могу приступити су: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r-Cyrl-RS" sz="180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Основне информације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r-Cyrl-RS" sz="180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Завршни испит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r-Cyrl-RS" sz="180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Пријемни испити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r-Cyrl-RS" sz="180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Спортски резултати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r-Cyrl-RS" sz="180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Листа жеља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6932135-2CCD-9472-DA4C-A960649E00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2051" y="3617259"/>
            <a:ext cx="7366379" cy="1854295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88BA164-B27E-0AC8-5DCC-55A30FB8F349}"/>
              </a:ext>
            </a:extLst>
          </p:cNvPr>
          <p:cNvSpPr/>
          <p:nvPr/>
        </p:nvSpPr>
        <p:spPr>
          <a:xfrm>
            <a:off x="1104900" y="5714168"/>
            <a:ext cx="9980682" cy="80835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sr-Cyrl-RS" sz="1400" b="1">
                <a:solidFill>
                  <a:srgbClr val="17365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Напомена:</a:t>
            </a:r>
            <a:r>
              <a:rPr lang="sr-Cyrl-RS" sz="1400">
                <a:solidFill>
                  <a:srgbClr val="17365D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4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Различити сегменти који су приказани на почетној страници ће бити доступни у различитим фазама реализације активности. На пример, сегмент пријемни испит, биће функционалан у данима пријаве и реализације пријемних испита.</a:t>
            </a:r>
            <a:endParaRPr lang="en-US" sz="14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4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3DEFB-9445-11DB-7DA0-ABC77BD4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Провера података о ученику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DE857-16E6-404E-36E5-870F56F74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 подаци, подаци о образовању, као и подаци о успеху постигнутим током основне школе преузети су из система </a:t>
            </a:r>
            <a:r>
              <a:rPr lang="sr-Cyrl-R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есДневника</a:t>
            </a:r>
            <a:r>
              <a:rPr lang="sr-Cyrl-R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не могу се мењати преко портала МСШ. </a:t>
            </a:r>
          </a:p>
          <a:p>
            <a:pPr marL="0" indent="0">
              <a:buNone/>
            </a:pPr>
            <a:r>
              <a:rPr lang="sr-Cyrl-R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Уколико приметите да је неки од података погрешан, потребно је да се јавите надлежној особи у основној школи Вашег детета (одељењском старешини или директору школе), како би се грешка у подацима отклонила. </a:t>
            </a:r>
          </a:p>
          <a:p>
            <a:pPr marL="0" indent="0">
              <a:buNone/>
            </a:pPr>
            <a:r>
              <a:rPr lang="sr-Cyrl-R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Уколико неки од података недостаје (на пример, место рођења, место становања и др.) НИЈЕ потребно да идете до матичне школе Вашег детета. Школе ће допунити све податке који недостају, уколико то буде било потребно.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8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F1F74-9288-151D-557A-AB9824EA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Избор тестирања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9A5C2-5C3D-981B-DB8B-560F5706F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600200"/>
            <a:ext cx="10065124" cy="4572000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sr-Cyrl-R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отребно је да изаберете једну од две понуђене опције: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sr-Cyrl-R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Тестирање – матерњи језик или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r-Cyrl-R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Тестирање – матерњи језик – Функционално основно образовање одраслих (ФООО)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2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F1F74-9288-151D-557A-AB9824EA8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Избор теста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9A5C2-5C3D-981B-DB8B-560F5706F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sr-Cyrl-RS" dirty="0">
                <a:latin typeface="Calibri" panose="020F0502020204030204" pitchFamily="34" charset="0"/>
                <a:cs typeface="Times New Roman" panose="02020603050405020304" pitchFamily="18" charset="0"/>
              </a:rPr>
              <a:t>Избор теста врши се само за изабрани предмет/трећи тест. Потребно је да из падајућег менија изаберете један од понуђених предмета: 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Cyrl-R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историја, 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Cyrl-R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биологија, 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Cyrl-R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географија, 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Cyrl-R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хемија или 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r-Cyrl-R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физика.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0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78</TotalTime>
  <Words>944</Words>
  <Application>Microsoft Office PowerPoint</Application>
  <PresentationFormat>Widescreen</PresentationFormat>
  <Paragraphs>73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Euphemia</vt:lpstr>
      <vt:lpstr>Georgia</vt:lpstr>
      <vt:lpstr>Plantagenet Cherokee</vt:lpstr>
      <vt:lpstr>Symbol</vt:lpstr>
      <vt:lpstr>Wingdings</vt:lpstr>
      <vt:lpstr>Academic Literature 16x9</vt:lpstr>
      <vt:lpstr>Завршни испит на крају основног образовања и васпитања</vt:lpstr>
      <vt:lpstr>www.mojasrednjaskola.gov.rs</vt:lpstr>
      <vt:lpstr>Активности децембар-април</vt:lpstr>
      <vt:lpstr>Подношење пријаве за завршни испит</vt:lpstr>
      <vt:lpstr>Електронска пријава за завршни испит</vt:lpstr>
      <vt:lpstr>Провера података о ученику</vt:lpstr>
      <vt:lpstr>Провера података о ученику</vt:lpstr>
      <vt:lpstr>Избор тестирања</vt:lpstr>
      <vt:lpstr>Избор теста</vt:lpstr>
      <vt:lpstr>Избор теста</vt:lpstr>
      <vt:lpstr>Избор врсте теста</vt:lpstr>
      <vt:lpstr>Избор језика теста</vt:lpstr>
      <vt:lpstr>Избор прилагођавања</vt:lpstr>
      <vt:lpstr>Упутства и видео упутства</vt:lpstr>
      <vt:lpstr>Подаци о образовним профилима</vt:lpstr>
      <vt:lpstr>Подршка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Завршни испит на крају основног образовања и васпитања</dc:title>
  <dc:creator>Miloš V. Jevtić</dc:creator>
  <cp:lastModifiedBy>Miloš V. Jevtić</cp:lastModifiedBy>
  <cp:revision>8</cp:revision>
  <dcterms:created xsi:type="dcterms:W3CDTF">2023-11-23T10:49:54Z</dcterms:created>
  <dcterms:modified xsi:type="dcterms:W3CDTF">2023-11-24T10:44:15Z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